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sldIdLst>
    <p:sldId id="256" r:id="rId2"/>
    <p:sldId id="259" r:id="rId3"/>
    <p:sldId id="269" r:id="rId4"/>
    <p:sldId id="270" r:id="rId5"/>
    <p:sldId id="271" r:id="rId6"/>
    <p:sldId id="272" r:id="rId7"/>
    <p:sldId id="273" r:id="rId8"/>
    <p:sldId id="274" r:id="rId9"/>
    <p:sldId id="279" r:id="rId10"/>
    <p:sldId id="280" r:id="rId11"/>
    <p:sldId id="281" r:id="rId12"/>
    <p:sldId id="258" r:id="rId13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AEEF"/>
    <a:srgbClr val="17375E"/>
    <a:srgbClr val="004A9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72" y="-72"/>
      </p:cViewPr>
      <p:guideLst>
        <p:guide orient="horz" pos="3117"/>
        <p:guide orient="horz" pos="2999"/>
        <p:guide orient="horz" pos="123"/>
        <p:guide pos="189"/>
        <p:guide pos="2880"/>
        <p:guide pos="55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BA22F-D199-4DB7-9ED6-C4AA36EB8B4C}" type="datetimeFigureOut">
              <a:rPr lang="ru-RU"/>
              <a:pPr>
                <a:defRPr/>
              </a:pPr>
              <a:t>17/04/2017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47222-8E8D-4E21-AFC7-9062493700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EB9BB-CA4E-4C80-8FDC-C90D6C53D553}" type="datetimeFigureOut">
              <a:rPr lang="ru-RU"/>
              <a:pPr>
                <a:defRPr/>
              </a:pPr>
              <a:t>17/04/2017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5F522-A94E-471A-B439-F1D9E6F277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59797-1B1E-42CA-97B8-41792BEE9293}" type="datetimeFigureOut">
              <a:rPr lang="ru-RU"/>
              <a:pPr>
                <a:defRPr/>
              </a:pPr>
              <a:t>17/04/2017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AF703-1F92-43C4-B99C-4CE0AB373C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40055-A960-4804-88C6-09B81895D8F5}" type="datetimeFigureOut">
              <a:rPr lang="ru-RU"/>
              <a:pPr>
                <a:defRPr/>
              </a:pPr>
              <a:t>17/04/2017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F7A73-724E-4ED3-9C9C-8E6482D460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50404-CC79-4F15-988C-090602ABAB42}" type="datetimeFigureOut">
              <a:rPr lang="ru-RU"/>
              <a:pPr>
                <a:defRPr/>
              </a:pPr>
              <a:t>17/04/2017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0EE3D-7EE9-43B3-A612-6F7AE35C8A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A0206-FC57-4587-BF51-1924237AA08F}" type="datetimeFigureOut">
              <a:rPr lang="ru-RU"/>
              <a:pPr>
                <a:defRPr/>
              </a:pPr>
              <a:t>17/04/2017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9E0D4-D275-4F4F-B291-E27422F4F7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25804-00E6-4A24-83EE-87CADDB4B1D2}" type="datetimeFigureOut">
              <a:rPr lang="ru-RU"/>
              <a:pPr>
                <a:defRPr/>
              </a:pPr>
              <a:t>17/04/2017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A8CB2-5AD1-4430-AF8E-A42A982B9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ABDB1-357D-45B8-AE4B-69EA3413F72E}" type="datetimeFigureOut">
              <a:rPr lang="ru-RU"/>
              <a:pPr>
                <a:defRPr/>
              </a:pPr>
              <a:t>17/04/2017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2AA20-8045-4E32-A97E-820D7FDAAC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13E6A-9232-454D-9E90-650BFA03FB38}" type="datetimeFigureOut">
              <a:rPr lang="ru-RU"/>
              <a:pPr>
                <a:defRPr/>
              </a:pPr>
              <a:t>17/04/2017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5DF2E-0083-4616-A2B4-7744E8D43E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2FDB4-6431-4A46-A05F-FD12570B0940}" type="datetimeFigureOut">
              <a:rPr lang="ru-RU"/>
              <a:pPr>
                <a:defRPr/>
              </a:pPr>
              <a:t>17/04/2017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3CC98-2D7F-4B09-988C-F2F99CC74C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76529-0237-4A17-A60A-377AA8453D24}" type="datetimeFigureOut">
              <a:rPr lang="ru-RU"/>
              <a:pPr>
                <a:defRPr/>
              </a:pPr>
              <a:t>17/04/2017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DF8CE-E1E1-434C-9A5C-93ED409BAF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C3849C0-41FB-48F4-AEC3-B0F37FF60E2C}" type="datetimeFigureOut">
              <a:rPr lang="ru-RU"/>
              <a:pPr>
                <a:defRPr/>
              </a:pPr>
              <a:t>17/04/2017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F6C5DE6-9514-461D-84E2-A96B7108DF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rkn.gov.ru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3"/>
          <p:cNvSpPr txBox="1">
            <a:spLocks noChangeArrowheads="1"/>
          </p:cNvSpPr>
          <p:nvPr/>
        </p:nvSpPr>
        <p:spPr bwMode="auto">
          <a:xfrm>
            <a:off x="1084263" y="2376488"/>
            <a:ext cx="6956425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17375E"/>
                </a:solidFill>
                <a:latin typeface="Arial Narrow" pitchFamily="34" charset="0"/>
              </a:rPr>
              <a:t>«Методические рекомендации по заполнению формы сообщения от граждан, юридических лиц, индивидуальных предпринимателей, органов государственной власти, органов местного самоуправления о наличии на страницах сайтов в сети Интернет противоправной информации»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Дата 3"/>
          <p:cNvSpPr>
            <a:spLocks noGrp="1"/>
          </p:cNvSpPr>
          <p:nvPr>
            <p:ph type="dt" sz="quarter" idx="10"/>
          </p:nvPr>
        </p:nvSpPr>
        <p:spPr bwMode="auto">
          <a:xfrm>
            <a:off x="8259763" y="4672013"/>
            <a:ext cx="709612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DCCCE4E0-18C2-4843-9A0E-98AD650E7848}" type="slidenum">
              <a:rPr lang="ru-RU" sz="1600">
                <a:solidFill>
                  <a:srgbClr val="17375E"/>
                </a:solidFill>
                <a:latin typeface="Arial Narrow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sz="2000">
              <a:solidFill>
                <a:srgbClr val="17375E"/>
              </a:solidFill>
              <a:latin typeface="Arial Narrow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2425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908050" y="239713"/>
            <a:ext cx="6683375" cy="614362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17375E"/>
                </a:solidFill>
                <a:latin typeface="Arial Narrow" pitchFamily="34" charset="0"/>
                <a:ea typeface="+mj-ea"/>
                <a:cs typeface="Times New Roman" panose="02020603050405020304" pitchFamily="18" charset="0"/>
              </a:rPr>
              <a:t>ВИДЫ ПРОТИВОПРАВНОЙ ИНФОРМАЦИИ</a:t>
            </a:r>
            <a:endParaRPr lang="ru-RU" sz="2000" b="1" dirty="0">
              <a:solidFill>
                <a:srgbClr val="17375E"/>
              </a:solidFill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303213" y="938213"/>
            <a:ext cx="8553450" cy="4097337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6400" b="1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Через форму на сайте Роскомнадзора </a:t>
            </a:r>
            <a:r>
              <a:rPr lang="ru-RU" sz="6400" b="1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направляются сообщения о наличии в сети Интернет следующей противоправной информации:</a:t>
            </a:r>
          </a:p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6400" b="1" dirty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indent="-180975" algn="just" fontAlgn="auto">
              <a:spcBef>
                <a:spcPct val="20000"/>
              </a:spcBef>
              <a:spcAft>
                <a:spcPts val="0"/>
              </a:spcAft>
              <a:tabLst>
                <a:tab pos="180975" algn="l"/>
              </a:tabLst>
              <a:defRPr/>
            </a:pPr>
            <a:r>
              <a:rPr lang="ru-RU" sz="4400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  </a:t>
            </a:r>
            <a:r>
              <a:rPr lang="ru-RU" sz="4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информации о способах, методах разработки, изготовления и использования наркотических средств, психотропных веществ и их прекурсоров, новых потенциально опасных психоактивных веществ, местах их приобретения, способах и местах культивирования наркосодержащих </a:t>
            </a:r>
            <a:r>
              <a:rPr lang="ru-RU" sz="4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растений;</a:t>
            </a:r>
          </a:p>
          <a:p>
            <a:pPr marL="268288" indent="-268288" algn="just" fontAlgn="auto">
              <a:spcBef>
                <a:spcPct val="20000"/>
              </a:spcBef>
              <a:spcAft>
                <a:spcPts val="0"/>
              </a:spcAft>
              <a:tabLst>
                <a:tab pos="268288" algn="l"/>
              </a:tabLst>
              <a:defRPr/>
            </a:pPr>
            <a:endParaRPr lang="ru-RU" sz="4400" dirty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indent="-180975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4400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</a:t>
            </a:r>
            <a:r>
              <a:rPr lang="ru-RU" sz="4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  и</a:t>
            </a:r>
            <a:r>
              <a:rPr lang="ru-RU" sz="4400" dirty="0" err="1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нформации</a:t>
            </a:r>
            <a:r>
              <a:rPr lang="ru-RU" sz="4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о способах совершения самоубийства, а также призывах к совершению самоубийства;</a:t>
            </a:r>
          </a:p>
          <a:p>
            <a:pPr marL="268288" indent="-268288" algn="just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4400" dirty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indent="-180975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4400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</a:t>
            </a:r>
            <a:r>
              <a:rPr lang="ru-RU" sz="4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материалы с порнографическими изображениями несовершеннолетних и (или) объявлений о привлечении несовершеннолетних в качестве исполнителей для участия в зрелищных мероприятиях порнографического характера, распространяемых посредством сети «Интернет»;</a:t>
            </a:r>
          </a:p>
          <a:p>
            <a:pPr marL="268288" indent="-268288" algn="just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4400" dirty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indent="-180975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4400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</a:t>
            </a:r>
            <a:r>
              <a:rPr lang="ru-RU" sz="4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 и</a:t>
            </a:r>
            <a:r>
              <a:rPr lang="ru-RU" sz="4400" dirty="0" err="1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нформация</a:t>
            </a:r>
            <a:r>
              <a:rPr lang="ru-RU" sz="4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о способах, методах разработки, изготовления и использования наркотических средств, психотропных веществ и их </a:t>
            </a:r>
            <a:r>
              <a:rPr lang="ru-RU" sz="4400" dirty="0" err="1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прекурсоров</a:t>
            </a:r>
            <a:r>
              <a:rPr lang="ru-RU" sz="4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местах приобретения таких средств, веществ и их </a:t>
            </a:r>
            <a:r>
              <a:rPr lang="ru-RU" sz="4400" dirty="0" err="1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прекурсоров</a:t>
            </a:r>
            <a:r>
              <a:rPr lang="ru-RU" sz="4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о способах и местах культивирования </a:t>
            </a:r>
            <a:r>
              <a:rPr lang="ru-RU" sz="4400" dirty="0" err="1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наркосодержащих</a:t>
            </a:r>
            <a:r>
              <a:rPr lang="ru-RU" sz="4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растений;</a:t>
            </a:r>
          </a:p>
          <a:p>
            <a:pPr marL="268288" indent="-268288" algn="just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4400" dirty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indent="-180975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4400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</a:t>
            </a:r>
            <a:r>
              <a:rPr lang="ru-RU" sz="4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 и</a:t>
            </a:r>
            <a:r>
              <a:rPr lang="ru-RU" sz="4400" dirty="0" err="1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нформации</a:t>
            </a:r>
            <a:r>
              <a:rPr lang="ru-RU" sz="4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нарушающая требования Федерального закона «О государственном регулировании деятельности по организации и проведению азартных игр и о внесении изменений в некоторые законодательные акты Российской Федерации» и Федерального закона «О лотереях» о запрете деятельности по организации и проведению азартных игр и лотерей с использованием сети «Интернет» и иных средств связи;</a:t>
            </a:r>
          </a:p>
          <a:p>
            <a:pPr marL="268288" indent="-268288" algn="just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4400" dirty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indent="-180975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4400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</a:t>
            </a:r>
            <a:r>
              <a:rPr lang="ru-RU" sz="4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 и</a:t>
            </a:r>
            <a:r>
              <a:rPr lang="ru-RU" sz="4400" dirty="0" err="1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нформации</a:t>
            </a:r>
            <a:r>
              <a:rPr lang="ru-RU" sz="4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распространяемая посредством сети «Интернет», решение о запрете к распространению которой на территории Российской Федерации принято уполномоченными органами или судом.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56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Дата 3"/>
          <p:cNvSpPr>
            <a:spLocks noGrp="1"/>
          </p:cNvSpPr>
          <p:nvPr>
            <p:ph type="dt" sz="quarter" idx="10"/>
          </p:nvPr>
        </p:nvSpPr>
        <p:spPr bwMode="auto">
          <a:xfrm>
            <a:off x="8259763" y="4672013"/>
            <a:ext cx="709612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58668210-7915-4BD9-88F6-BF1603EC7AB1}" type="slidenum">
              <a:rPr lang="ru-RU" sz="1600">
                <a:solidFill>
                  <a:srgbClr val="17375E"/>
                </a:solidFill>
                <a:latin typeface="Arial Narrow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sz="2000">
              <a:solidFill>
                <a:srgbClr val="17375E"/>
              </a:solidFill>
              <a:latin typeface="Arial Narrow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2425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"/>
          <p:cNvSpPr txBox="1">
            <a:spLocks/>
          </p:cNvSpPr>
          <p:nvPr/>
        </p:nvSpPr>
        <p:spPr>
          <a:xfrm>
            <a:off x="249238" y="206375"/>
            <a:ext cx="6743700" cy="720725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solidFill>
                  <a:srgbClr val="17375E"/>
                </a:solidFill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При осмотре страницы в сети «Интернет» Вами была обнаружена информация суицидального характера или иная запрещенная                             к  распространению информация</a:t>
            </a:r>
            <a:endParaRPr lang="ru-RU" sz="1600" b="1" dirty="0">
              <a:solidFill>
                <a:srgbClr val="17375E"/>
              </a:solidFill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5365" name="TextBox 6"/>
          <p:cNvSpPr txBox="1">
            <a:spLocks noChangeArrowheads="1"/>
          </p:cNvSpPr>
          <p:nvPr/>
        </p:nvSpPr>
        <p:spPr bwMode="auto">
          <a:xfrm>
            <a:off x="6264275" y="1023938"/>
            <a:ext cx="261778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17375E"/>
                </a:solidFill>
                <a:latin typeface="Arial Narrow" pitchFamily="34" charset="0"/>
              </a:rPr>
              <a:t>1. </a:t>
            </a:r>
            <a:r>
              <a:rPr lang="ru-RU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Запрещенная информация обведена красным кругом</a:t>
            </a:r>
            <a:endParaRPr lang="ru-RU" b="1" i="1">
              <a:solidFill>
                <a:srgbClr val="00AEEF"/>
              </a:solidFill>
              <a:latin typeface="Arial Narrow" pitchFamily="34" charset="0"/>
              <a:cs typeface="Times New Roman" pitchFamily="18" charset="0"/>
            </a:endParaRPr>
          </a:p>
          <a:p>
            <a:endParaRPr lang="ru-RU" b="1" i="1">
              <a:solidFill>
                <a:srgbClr val="00AEEF"/>
              </a:solidFill>
              <a:latin typeface="Arial Narrow" pitchFamily="34" charset="0"/>
              <a:cs typeface="Times New Roman" pitchFamily="18" charset="0"/>
            </a:endParaRPr>
          </a:p>
          <a:p>
            <a:r>
              <a:rPr lang="ru-RU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2. Необходимо скопировать адрес Интернет-страницы (указано стрелкой).</a:t>
            </a:r>
          </a:p>
        </p:txBody>
      </p:sp>
      <p:pic>
        <p:nvPicPr>
          <p:cNvPr id="15366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125" y="927100"/>
            <a:ext cx="5822950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Овал 7"/>
          <p:cNvSpPr/>
          <p:nvPr/>
        </p:nvSpPr>
        <p:spPr>
          <a:xfrm>
            <a:off x="1914525" y="2921000"/>
            <a:ext cx="1835150" cy="17748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889000" y="968375"/>
            <a:ext cx="787400" cy="2603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трелка вверх 9"/>
          <p:cNvSpPr/>
          <p:nvPr/>
        </p:nvSpPr>
        <p:spPr>
          <a:xfrm>
            <a:off x="1098550" y="1276350"/>
            <a:ext cx="276225" cy="635000"/>
          </a:xfrm>
          <a:prstGeom prst="up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70" name="TextBox 10"/>
          <p:cNvSpPr txBox="1">
            <a:spLocks noChangeArrowheads="1"/>
          </p:cNvSpPr>
          <p:nvPr/>
        </p:nvSpPr>
        <p:spPr bwMode="auto">
          <a:xfrm>
            <a:off x="249238" y="4619625"/>
            <a:ext cx="84947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FF0000"/>
                </a:solidFill>
                <a:latin typeface="Calibri" pitchFamily="34" charset="0"/>
              </a:rPr>
              <a:t>ВАЖНО!!! Необходимо указывать конкретную ссылку, а не результат поискового запроса, ссылку на главную страницу сайта/сообщества и т.д.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Дата 3"/>
          <p:cNvSpPr>
            <a:spLocks noGrp="1"/>
          </p:cNvSpPr>
          <p:nvPr>
            <p:ph type="dt" sz="quarter" idx="10"/>
          </p:nvPr>
        </p:nvSpPr>
        <p:spPr bwMode="auto">
          <a:xfrm>
            <a:off x="8259763" y="4672013"/>
            <a:ext cx="709612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C6D804B7-6A20-462C-9DEA-CC998C6F71E8}" type="slidenum">
              <a:rPr lang="ru-RU" sz="1600">
                <a:solidFill>
                  <a:srgbClr val="17375E"/>
                </a:solidFill>
                <a:latin typeface="Arial Narrow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sz="2000">
              <a:solidFill>
                <a:srgbClr val="17375E"/>
              </a:solidFill>
              <a:latin typeface="Arial Narrow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2425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06375"/>
            <a:ext cx="6548438" cy="862013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17375E"/>
                </a:solidFill>
                <a:latin typeface="Arial Narrow" pitchFamily="34" charset="0"/>
                <a:ea typeface="+mj-ea"/>
                <a:cs typeface="Times New Roman" panose="02020603050405020304" pitchFamily="18" charset="0"/>
              </a:rPr>
              <a:t>Заходим на главную страницу официального Интернет-сайта Роскомнадзора</a:t>
            </a:r>
            <a:r>
              <a:rPr lang="ru-RU" b="1" dirty="0">
                <a:solidFill>
                  <a:srgbClr val="17375E"/>
                </a:solidFill>
                <a:latin typeface="Arial Narrow" pitchFamily="34" charset="0"/>
                <a:ea typeface="+mj-ea"/>
                <a:cs typeface="+mj-cs"/>
              </a:rPr>
              <a:t> </a:t>
            </a:r>
            <a:endParaRPr lang="ru-RU" b="1" dirty="0">
              <a:solidFill>
                <a:srgbClr val="17375E"/>
              </a:solidFill>
              <a:latin typeface="Arial Narrow" pitchFamily="34" charset="0"/>
              <a:ea typeface="+mj-ea"/>
              <a:cs typeface="+mj-cs"/>
            </a:endParaRPr>
          </a:p>
        </p:txBody>
      </p:sp>
      <p:pic>
        <p:nvPicPr>
          <p:cNvPr id="16389" name="Объект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738" y="982663"/>
            <a:ext cx="4738687" cy="354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TextBox 6"/>
          <p:cNvSpPr txBox="1">
            <a:spLocks noChangeArrowheads="1"/>
          </p:cNvSpPr>
          <p:nvPr/>
        </p:nvSpPr>
        <p:spPr bwMode="auto">
          <a:xfrm>
            <a:off x="5392738" y="739775"/>
            <a:ext cx="3408362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Сайт Роскомнадзора находится по адресу </a:t>
            </a:r>
            <a:r>
              <a:rPr lang="en-US" sz="16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  <a:hlinkClick r:id="rId4"/>
              </a:rPr>
              <a:t>https://rkn.gov.ru/</a:t>
            </a:r>
            <a:r>
              <a:rPr lang="ru-RU" sz="16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 </a:t>
            </a:r>
          </a:p>
          <a:p>
            <a:endParaRPr lang="ru-RU" sz="1600">
              <a:solidFill>
                <a:srgbClr val="17375E"/>
              </a:solidFill>
              <a:latin typeface="Arial Narrow" pitchFamily="34" charset="0"/>
              <a:cs typeface="Times New Roman" pitchFamily="18" charset="0"/>
            </a:endParaRPr>
          </a:p>
          <a:p>
            <a:pPr algn="just"/>
            <a:r>
              <a:rPr lang="ru-RU" sz="1600" b="1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ЛИБО</a:t>
            </a:r>
            <a:r>
              <a:rPr lang="ru-RU" sz="16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 в строке поиска любой поисковой системы набирается слово </a:t>
            </a:r>
            <a:r>
              <a:rPr lang="ru-RU" sz="1600" b="1" i="1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Роскомнадзор, </a:t>
            </a:r>
            <a:r>
              <a:rPr lang="ru-RU" sz="16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в результатах поиска находим ссылку на главную страницу официального сайта </a:t>
            </a:r>
            <a:r>
              <a:rPr lang="ru-RU" sz="1600" b="1" i="1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Роскомнадзора </a:t>
            </a:r>
            <a:r>
              <a:rPr lang="en-US" sz="16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  <a:hlinkClick r:id="rId4"/>
              </a:rPr>
              <a:t>https://rkn.gov.ru/</a:t>
            </a:r>
            <a:r>
              <a:rPr lang="ru-RU" sz="16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 </a:t>
            </a:r>
          </a:p>
          <a:p>
            <a:endParaRPr lang="ru-RU" sz="1600">
              <a:solidFill>
                <a:srgbClr val="17375E"/>
              </a:solidFill>
              <a:latin typeface="Arial Narrow" pitchFamily="34" charset="0"/>
              <a:cs typeface="Times New Roman" pitchFamily="18" charset="0"/>
            </a:endParaRPr>
          </a:p>
          <a:p>
            <a:pPr algn="just"/>
            <a:r>
              <a:rPr lang="ru-RU" sz="16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После перехода на главную страницу необходимо опуститься вниз и перейти по ссылке «Единый реестр запрещенной информации» (кнопка обведена красным кругом).</a:t>
            </a:r>
            <a:endParaRPr lang="ru-RU" sz="1600" b="1" i="1">
              <a:solidFill>
                <a:srgbClr val="17375E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Дата 3"/>
          <p:cNvSpPr>
            <a:spLocks noGrp="1"/>
          </p:cNvSpPr>
          <p:nvPr>
            <p:ph type="dt" sz="quarter" idx="10"/>
          </p:nvPr>
        </p:nvSpPr>
        <p:spPr bwMode="auto">
          <a:xfrm>
            <a:off x="8259763" y="4672013"/>
            <a:ext cx="709612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EE36EC35-7F86-47BB-A4B1-01DDCED30DCF}" type="slidenum">
              <a:rPr lang="ru-RU" sz="1600">
                <a:solidFill>
                  <a:srgbClr val="17375E"/>
                </a:solidFill>
                <a:latin typeface="Arial Narrow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 sz="2000">
              <a:solidFill>
                <a:srgbClr val="17375E"/>
              </a:solidFill>
              <a:latin typeface="Arial Narrow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2425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"/>
          <p:cNvSpPr txBox="1">
            <a:spLocks/>
          </p:cNvSpPr>
          <p:nvPr/>
        </p:nvSpPr>
        <p:spPr>
          <a:xfrm>
            <a:off x="457200" y="206375"/>
            <a:ext cx="6427788" cy="795338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17375E"/>
                </a:solidFill>
                <a:latin typeface="Arial Narrow" pitchFamily="34" charset="0"/>
                <a:ea typeface="+mj-ea"/>
                <a:cs typeface="Times New Roman" panose="02020603050405020304" pitchFamily="18" charset="0"/>
              </a:rPr>
              <a:t>Переходим на страницу «Единого реестра запрещенной информации»</a:t>
            </a:r>
            <a:endParaRPr lang="ru-RU" sz="2400" b="1" dirty="0">
              <a:solidFill>
                <a:srgbClr val="17375E"/>
              </a:solidFill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7413" name="Объект 3"/>
          <p:cNvPicPr>
            <a:picLocks noChangeAspect="1"/>
          </p:cNvPicPr>
          <p:nvPr/>
        </p:nvPicPr>
        <p:blipFill>
          <a:blip r:embed="rId3"/>
          <a:srcRect t="1904" b="3458"/>
          <a:stretch>
            <a:fillRect/>
          </a:stretch>
        </p:blipFill>
        <p:spPr bwMode="auto">
          <a:xfrm>
            <a:off x="566738" y="1203325"/>
            <a:ext cx="5229225" cy="320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Box 7"/>
          <p:cNvSpPr txBox="1">
            <a:spLocks noChangeArrowheads="1"/>
          </p:cNvSpPr>
          <p:nvPr/>
        </p:nvSpPr>
        <p:spPr bwMode="auto">
          <a:xfrm>
            <a:off x="6084888" y="1220788"/>
            <a:ext cx="246697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7313"/>
            <a:r>
              <a:rPr lang="ru-RU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На странице «Единого реестра запрещенной информации» необходимо перейти на страницу </a:t>
            </a:r>
          </a:p>
          <a:p>
            <a:pPr marL="87313"/>
            <a:r>
              <a:rPr lang="ru-RU" b="1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«Прием сообщений»</a:t>
            </a:r>
            <a:r>
              <a:rPr lang="ru-RU">
                <a:latin typeface="Arial Narrow" pitchFamily="34" charset="0"/>
                <a:cs typeface="Times New Roman" pitchFamily="18" charset="0"/>
              </a:rPr>
              <a:t> </a:t>
            </a:r>
          </a:p>
          <a:p>
            <a:pPr marL="87313"/>
            <a:r>
              <a:rPr lang="ru-RU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(кнопка обведена красным кругом).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Дата 3"/>
          <p:cNvSpPr>
            <a:spLocks noGrp="1"/>
          </p:cNvSpPr>
          <p:nvPr>
            <p:ph type="dt" sz="quarter" idx="10"/>
          </p:nvPr>
        </p:nvSpPr>
        <p:spPr bwMode="auto">
          <a:xfrm>
            <a:off x="8259763" y="4672013"/>
            <a:ext cx="709612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7A1F55C6-1AB4-4CDE-99E9-DAF20DB39EC6}" type="slidenum">
              <a:rPr lang="ru-RU" sz="1600">
                <a:solidFill>
                  <a:srgbClr val="17375E"/>
                </a:solidFill>
                <a:latin typeface="Arial Narrow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 sz="2000">
              <a:solidFill>
                <a:srgbClr val="17375E"/>
              </a:solidFill>
              <a:latin typeface="Arial Narrow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2425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268288" y="200025"/>
            <a:ext cx="5991225" cy="822325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17375E"/>
                </a:solidFill>
                <a:latin typeface="Arial Narrow" pitchFamily="34" charset="0"/>
                <a:ea typeface="+mj-ea"/>
                <a:cs typeface="Times New Roman" panose="02020603050405020304" pitchFamily="18" charset="0"/>
              </a:rPr>
              <a:t>Открыв страницу «Прием сообщений»,  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17375E"/>
                </a:solidFill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приступаем к заполнению формы</a:t>
            </a:r>
            <a:endParaRPr lang="ru-RU" sz="2400" b="1" dirty="0">
              <a:solidFill>
                <a:srgbClr val="17375E"/>
              </a:solidFill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8437" name="Объект 9"/>
          <p:cNvPicPr>
            <a:picLocks noChangeAspect="1"/>
          </p:cNvPicPr>
          <p:nvPr/>
        </p:nvPicPr>
        <p:blipFill>
          <a:blip r:embed="rId3"/>
          <a:srcRect t="1862" b="3558"/>
          <a:stretch>
            <a:fillRect/>
          </a:stretch>
        </p:blipFill>
        <p:spPr bwMode="auto">
          <a:xfrm>
            <a:off x="384175" y="1095375"/>
            <a:ext cx="5400675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TextBox 6"/>
          <p:cNvSpPr txBox="1">
            <a:spLocks noChangeArrowheads="1"/>
          </p:cNvSpPr>
          <p:nvPr/>
        </p:nvSpPr>
        <p:spPr bwMode="auto">
          <a:xfrm>
            <a:off x="5895975" y="650875"/>
            <a:ext cx="3160713" cy="391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400" b="1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Поля, отмеченные звездочками, являются обязательными полями для заполнения!</a:t>
            </a:r>
          </a:p>
          <a:p>
            <a:endParaRPr lang="ru-RU" sz="1400">
              <a:solidFill>
                <a:srgbClr val="17375E"/>
              </a:solidFill>
              <a:latin typeface="Arial Narrow" pitchFamily="34" charset="0"/>
              <a:cs typeface="Times New Roman" pitchFamily="18" charset="0"/>
            </a:endParaRPr>
          </a:p>
          <a:p>
            <a:pPr algn="just"/>
            <a:r>
              <a:rPr lang="ru-RU" sz="12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В первом поле </a:t>
            </a:r>
            <a:r>
              <a:rPr lang="ru-RU" sz="1200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«Указатель страницы сайта в сети «Интернет» (с обязательным указанием протокола)»</a:t>
            </a:r>
            <a:r>
              <a:rPr lang="ru-RU" sz="12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 необходимо вставить ранее скопированный адрес Интернет-страницы, на которой Вами найдена запрещенная информация.</a:t>
            </a:r>
          </a:p>
          <a:p>
            <a:pPr algn="ctr"/>
            <a:r>
              <a:rPr lang="ru-RU" sz="1200" u="sng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Обратите внимание, чтобы   адрес    содержал указание на используемый протокол                </a:t>
            </a:r>
            <a:r>
              <a:rPr lang="en-US" sz="1200" b="1" u="sng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http://</a:t>
            </a:r>
            <a:r>
              <a:rPr lang="ru-RU" sz="1200" b="1" u="sng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ru-RU" sz="1200" u="sng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или </a:t>
            </a:r>
            <a:r>
              <a:rPr lang="en-US" sz="1200" b="1" u="sng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https://</a:t>
            </a:r>
            <a:endParaRPr lang="ru-RU" sz="1200" b="1" u="sng">
              <a:solidFill>
                <a:srgbClr val="17375E"/>
              </a:solidFill>
              <a:latin typeface="Arial Narrow" pitchFamily="34" charset="0"/>
              <a:cs typeface="Times New Roman" pitchFamily="18" charset="0"/>
            </a:endParaRPr>
          </a:p>
          <a:p>
            <a:endParaRPr lang="ru-RU" sz="1200">
              <a:solidFill>
                <a:srgbClr val="17375E"/>
              </a:solidFill>
              <a:latin typeface="Arial Narrow" pitchFamily="34" charset="0"/>
              <a:cs typeface="Times New Roman" pitchFamily="18" charset="0"/>
            </a:endParaRPr>
          </a:p>
          <a:p>
            <a:r>
              <a:rPr lang="ru-RU" sz="12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В поле </a:t>
            </a:r>
            <a:r>
              <a:rPr lang="ru-RU" sz="1200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«Источник информации» </a:t>
            </a:r>
            <a:r>
              <a:rPr lang="ru-RU" sz="12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указать соответствующий источник информации (как правило, </a:t>
            </a:r>
            <a:r>
              <a:rPr lang="ru-RU" sz="1200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«веб-сайт»</a:t>
            </a:r>
            <a:r>
              <a:rPr lang="ru-RU" sz="12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)</a:t>
            </a:r>
          </a:p>
          <a:p>
            <a:endParaRPr lang="ru-RU" sz="1200">
              <a:solidFill>
                <a:srgbClr val="17375E"/>
              </a:solidFill>
              <a:latin typeface="Arial Narrow" pitchFamily="34" charset="0"/>
              <a:cs typeface="Times New Roman" pitchFamily="18" charset="0"/>
            </a:endParaRPr>
          </a:p>
          <a:p>
            <a:r>
              <a:rPr lang="ru-RU" sz="12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В поле </a:t>
            </a:r>
            <a:r>
              <a:rPr lang="ru-RU" sz="1200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«Тип информации»</a:t>
            </a:r>
            <a:r>
              <a:rPr lang="ru-RU" sz="12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 необходимо выбрать из предложенного, </a:t>
            </a:r>
            <a:r>
              <a:rPr lang="ru-RU" sz="1200" u="sng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в данном случае </a:t>
            </a:r>
            <a:r>
              <a:rPr lang="ru-RU" sz="1200" b="1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«признаки призыва к самоубийству»</a:t>
            </a:r>
            <a:endParaRPr lang="ru-RU" sz="1200">
              <a:solidFill>
                <a:srgbClr val="17375E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Дата 3"/>
          <p:cNvSpPr>
            <a:spLocks noGrp="1"/>
          </p:cNvSpPr>
          <p:nvPr>
            <p:ph type="dt" sz="quarter" idx="10"/>
          </p:nvPr>
        </p:nvSpPr>
        <p:spPr bwMode="auto">
          <a:xfrm>
            <a:off x="8259763" y="4672013"/>
            <a:ext cx="709612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F7D27728-71D5-4C34-8680-B8FBC0B02103}" type="slidenum">
              <a:rPr lang="ru-RU" sz="1600">
                <a:solidFill>
                  <a:srgbClr val="17375E"/>
                </a:solidFill>
                <a:latin typeface="Arial Narrow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 sz="2000">
              <a:solidFill>
                <a:srgbClr val="17375E"/>
              </a:solidFill>
              <a:latin typeface="Arial Narrow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2425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06375"/>
            <a:ext cx="6373813" cy="782638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rgbClr val="17375E"/>
                </a:solidFill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Продолжаем заполнение формы </a:t>
            </a:r>
            <a:br>
              <a:rPr lang="ru-RU" sz="2800" b="1" dirty="0">
                <a:solidFill>
                  <a:srgbClr val="17375E"/>
                </a:solidFill>
                <a:latin typeface="Arial Narrow" pitchFamily="34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17375E"/>
                </a:solidFill>
                <a:latin typeface="Arial Narrow" pitchFamily="34" charset="0"/>
                <a:ea typeface="+mj-ea"/>
                <a:cs typeface="Times New Roman" panose="02020603050405020304" pitchFamily="18" charset="0"/>
              </a:rPr>
              <a:t>«Прием сообщений»</a:t>
            </a:r>
            <a:endParaRPr lang="ru-RU" sz="2800" b="1" dirty="0">
              <a:solidFill>
                <a:srgbClr val="17375E"/>
              </a:solidFill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9461" name="TextBox 5"/>
          <p:cNvSpPr txBox="1">
            <a:spLocks noChangeArrowheads="1"/>
          </p:cNvSpPr>
          <p:nvPr/>
        </p:nvSpPr>
        <p:spPr bwMode="auto">
          <a:xfrm>
            <a:off x="5734050" y="712788"/>
            <a:ext cx="329565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4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Графа </a:t>
            </a:r>
            <a:r>
              <a:rPr lang="ru-RU" sz="1400" b="1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«Выбрать файл»</a:t>
            </a:r>
            <a:r>
              <a:rPr lang="ru-RU" sz="14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 не является обязательной к заполнению строкой. Однако, в целях оказания помощи специалистам, рассматривающим Ваше сообщение, рекомендуем сделать скриншот запрещенной информации в формате .pdf, .jpeg, .png, объем файла не должен превышать 1Мб.</a:t>
            </a:r>
          </a:p>
          <a:p>
            <a:pPr algn="just"/>
            <a:r>
              <a:rPr lang="ru-RU" sz="14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В графе </a:t>
            </a:r>
            <a:r>
              <a:rPr lang="ru-RU" sz="1400" b="1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«Вид информации»</a:t>
            </a:r>
            <a:r>
              <a:rPr lang="ru-RU" sz="14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 выбираем один из представленных вариантов; если ни один вариант не подходит, ставим галочку в графе </a:t>
            </a:r>
            <a:r>
              <a:rPr lang="ru-RU" sz="1400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«Другая информация»</a:t>
            </a:r>
            <a:r>
              <a:rPr lang="ru-RU" sz="14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В графе </a:t>
            </a:r>
            <a:r>
              <a:rPr lang="ru-RU" sz="1400" b="1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«Доступ к информации»</a:t>
            </a:r>
            <a:r>
              <a:rPr lang="ru-RU" sz="14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 выбираем из представленных трех вариантов, в данном случае доступ к информации </a:t>
            </a:r>
            <a:r>
              <a:rPr lang="ru-RU" sz="1400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свободный</a:t>
            </a:r>
            <a:r>
              <a:rPr lang="ru-RU" sz="14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 (отсутствие паролей и регистрации).</a:t>
            </a:r>
          </a:p>
        </p:txBody>
      </p:sp>
      <p:pic>
        <p:nvPicPr>
          <p:cNvPr id="19462" name="Объект 4"/>
          <p:cNvPicPr>
            <a:picLocks noChangeAspect="1"/>
          </p:cNvPicPr>
          <p:nvPr/>
        </p:nvPicPr>
        <p:blipFill>
          <a:blip r:embed="rId3"/>
          <a:srcRect t="2240" b="3435"/>
          <a:stretch>
            <a:fillRect/>
          </a:stretch>
        </p:blipFill>
        <p:spPr bwMode="auto">
          <a:xfrm>
            <a:off x="127000" y="1109663"/>
            <a:ext cx="5564188" cy="332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Дата 3"/>
          <p:cNvSpPr>
            <a:spLocks noGrp="1"/>
          </p:cNvSpPr>
          <p:nvPr>
            <p:ph type="dt" sz="quarter" idx="10"/>
          </p:nvPr>
        </p:nvSpPr>
        <p:spPr bwMode="auto">
          <a:xfrm>
            <a:off x="8259763" y="4672013"/>
            <a:ext cx="709612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23DF679-9D50-4A90-B403-15851E3FD0DD}" type="slidenum">
              <a:rPr lang="ru-RU" sz="1600">
                <a:solidFill>
                  <a:srgbClr val="17375E"/>
                </a:solidFill>
                <a:latin typeface="Arial Narrow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sz="2000">
              <a:solidFill>
                <a:srgbClr val="17375E"/>
              </a:solidFill>
              <a:latin typeface="Arial Narrow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2425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303213" y="131763"/>
            <a:ext cx="6434137" cy="849312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rgbClr val="17375E"/>
                </a:solidFill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Продолжаем заполнение формы </a:t>
            </a:r>
            <a:br>
              <a:rPr lang="ru-RU" sz="2800" b="1" dirty="0">
                <a:solidFill>
                  <a:srgbClr val="17375E"/>
                </a:solidFill>
                <a:latin typeface="Arial Narrow" pitchFamily="34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17375E"/>
                </a:solidFill>
                <a:latin typeface="Arial Narrow" pitchFamily="34" charset="0"/>
                <a:ea typeface="+mj-ea"/>
                <a:cs typeface="Times New Roman" panose="02020603050405020304" pitchFamily="18" charset="0"/>
              </a:rPr>
              <a:t>«Прием сообщений»</a:t>
            </a:r>
            <a:endParaRPr lang="ru-RU" sz="2800" b="1" dirty="0">
              <a:solidFill>
                <a:srgbClr val="17375E"/>
              </a:solidFill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5778500" y="550863"/>
            <a:ext cx="3276600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2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Также как и в случае с прикреплением скриншота страницы, рекомендуем заполнить графу </a:t>
            </a:r>
            <a:r>
              <a:rPr lang="ru-RU" sz="1200" b="1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«Дополнительная информация» </a:t>
            </a:r>
            <a:r>
              <a:rPr lang="ru-RU" sz="1200" b="1">
                <a:latin typeface="Calibri" pitchFamily="34" charset="0"/>
              </a:rPr>
              <a:t>(желательно указать логин и пароль в дополнительной информации, если они обязательны для доступа, например, к «закрытой группе»)</a:t>
            </a:r>
            <a:r>
              <a:rPr lang="ru-RU" sz="1200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ru-RU" sz="12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и графы раздела </a:t>
            </a:r>
            <a:r>
              <a:rPr lang="ru-RU" sz="1200" b="1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«Заявитель»</a:t>
            </a:r>
            <a:r>
              <a:rPr lang="ru-RU" sz="1200" b="1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 - это значительно упростит и ускорит процесс рассмотрения Вашего сообщения.</a:t>
            </a:r>
          </a:p>
          <a:p>
            <a:pPr algn="just"/>
            <a:r>
              <a:rPr lang="ru-RU" sz="12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В графе </a:t>
            </a:r>
            <a:r>
              <a:rPr lang="ru-RU" sz="1200" b="1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«</a:t>
            </a:r>
            <a:r>
              <a:rPr lang="en-US" sz="1200" b="1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Email</a:t>
            </a:r>
            <a:r>
              <a:rPr lang="ru-RU" sz="1200" b="1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»</a:t>
            </a:r>
            <a:r>
              <a:rPr lang="ru-RU" sz="12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 необходимо указать адрес электронной почты, на который Вам придет информация по итогам рассмотрения Вашего сообщения. Для получения ответа об итогах рассмотрения необходимо поставить галочку напротив опции </a:t>
            </a:r>
            <a:r>
              <a:rPr lang="ru-RU" sz="1200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«</a:t>
            </a:r>
            <a:r>
              <a:rPr lang="ru-RU" sz="1200">
                <a:solidFill>
                  <a:srgbClr val="00AEEF"/>
                </a:solidFill>
                <a:latin typeface="Arial Narrow" pitchFamily="34" charset="0"/>
              </a:rPr>
              <a:t>направлять ответ по эл. почте</a:t>
            </a:r>
            <a:r>
              <a:rPr lang="ru-RU" sz="1200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».</a:t>
            </a:r>
          </a:p>
          <a:p>
            <a:pPr algn="just"/>
            <a:r>
              <a:rPr lang="ru-RU" sz="12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Повторно обращаем внимание, что графы, не отмеченные звездочкой *, не обязательны для заполнения и </a:t>
            </a:r>
            <a:r>
              <a:rPr lang="ru-RU" sz="1200">
                <a:latin typeface="Arial Narrow" pitchFamily="34" charset="0"/>
                <a:cs typeface="Times New Roman" pitchFamily="18" charset="0"/>
              </a:rPr>
              <a:t>не является причиной для отказа в рассмотрении Вашего сообщения!</a:t>
            </a:r>
          </a:p>
          <a:p>
            <a:pPr algn="just"/>
            <a:r>
              <a:rPr lang="ru-RU" sz="12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На этом этапе заявление можно считать заполненным, в связи с чем Вам необходимо ввести в соответствующее поле </a:t>
            </a:r>
            <a:r>
              <a:rPr lang="ru-RU" sz="1200" b="1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«Защитный код»</a:t>
            </a:r>
            <a:r>
              <a:rPr lang="ru-RU" sz="12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 и нажать на кнопку </a:t>
            </a:r>
            <a:r>
              <a:rPr lang="ru-RU" sz="1200" b="1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«Направить сообщение»</a:t>
            </a:r>
            <a:r>
              <a:rPr lang="ru-RU" sz="12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.</a:t>
            </a:r>
          </a:p>
        </p:txBody>
      </p:sp>
      <p:pic>
        <p:nvPicPr>
          <p:cNvPr id="20486" name="Объект 3"/>
          <p:cNvPicPr>
            <a:picLocks noChangeAspect="1"/>
          </p:cNvPicPr>
          <p:nvPr/>
        </p:nvPicPr>
        <p:blipFill>
          <a:blip r:embed="rId3"/>
          <a:srcRect t="2187" b="3635"/>
          <a:stretch>
            <a:fillRect/>
          </a:stretch>
        </p:blipFill>
        <p:spPr bwMode="auto">
          <a:xfrm>
            <a:off x="358775" y="1136650"/>
            <a:ext cx="5376863" cy="334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Дата 3"/>
          <p:cNvSpPr>
            <a:spLocks noGrp="1"/>
          </p:cNvSpPr>
          <p:nvPr>
            <p:ph type="dt" sz="quarter" idx="10"/>
          </p:nvPr>
        </p:nvSpPr>
        <p:spPr bwMode="auto">
          <a:xfrm>
            <a:off x="8259763" y="4672013"/>
            <a:ext cx="709612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39A22AB4-A051-4D64-AED9-73D9A1C2066B}" type="slidenum">
              <a:rPr lang="ru-RU" sz="1600">
                <a:solidFill>
                  <a:srgbClr val="17375E"/>
                </a:solidFill>
                <a:latin typeface="Arial Narrow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sz="2000">
              <a:solidFill>
                <a:srgbClr val="17375E"/>
              </a:solidFill>
              <a:latin typeface="Arial Narrow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2425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134938" y="192088"/>
            <a:ext cx="6419850" cy="796925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rgbClr val="17375E"/>
                </a:solidFill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Проверяем отправку</a:t>
            </a:r>
            <a:endParaRPr lang="ru-RU" sz="2800" b="1" dirty="0">
              <a:solidFill>
                <a:srgbClr val="17375E"/>
              </a:solidFill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1509" name="TextBox 5"/>
          <p:cNvSpPr txBox="1">
            <a:spLocks noChangeArrowheads="1"/>
          </p:cNvSpPr>
          <p:nvPr/>
        </p:nvSpPr>
        <p:spPr bwMode="auto">
          <a:xfrm>
            <a:off x="6211888" y="915988"/>
            <a:ext cx="2514600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После того, как Вы нажали на кнопку </a:t>
            </a:r>
            <a:r>
              <a:rPr lang="ru-RU" sz="1600" b="1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«Направить сообщение»</a:t>
            </a:r>
            <a:r>
              <a:rPr lang="ru-RU" sz="16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, должно появиться уведомление следующего содержания </a:t>
            </a:r>
            <a:r>
              <a:rPr lang="ru-RU" sz="1600" b="1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«Ваше сообщение отправлено. Спасибо»</a:t>
            </a:r>
            <a:r>
              <a:rPr lang="ru-RU" sz="16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. </a:t>
            </a:r>
          </a:p>
          <a:p>
            <a:endParaRPr lang="ru-RU" sz="1600">
              <a:solidFill>
                <a:srgbClr val="17375E"/>
              </a:solidFill>
              <a:latin typeface="Arial Narrow" pitchFamily="34" charset="0"/>
              <a:cs typeface="Times New Roman" pitchFamily="18" charset="0"/>
            </a:endParaRPr>
          </a:p>
          <a:p>
            <a:r>
              <a:rPr lang="ru-RU" sz="16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Это уведомление подтверждает, что Ваше сообщение благополучно отправлено</a:t>
            </a:r>
            <a:r>
              <a:rPr lang="ru-RU" sz="1600">
                <a:latin typeface="Arial Narrow" pitchFamily="34" charset="0"/>
                <a:cs typeface="Times New Roman" pitchFamily="18" charset="0"/>
              </a:rPr>
              <a:t>.</a:t>
            </a:r>
          </a:p>
        </p:txBody>
      </p:sp>
      <p:pic>
        <p:nvPicPr>
          <p:cNvPr id="21510" name="Объект 5"/>
          <p:cNvPicPr>
            <a:picLocks noChangeAspect="1"/>
          </p:cNvPicPr>
          <p:nvPr/>
        </p:nvPicPr>
        <p:blipFill>
          <a:blip r:embed="rId3"/>
          <a:srcRect t="2232" b="3319"/>
          <a:stretch>
            <a:fillRect/>
          </a:stretch>
        </p:blipFill>
        <p:spPr bwMode="auto">
          <a:xfrm>
            <a:off x="201613" y="1022350"/>
            <a:ext cx="5557837" cy="337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Дата 3"/>
          <p:cNvSpPr>
            <a:spLocks noGrp="1"/>
          </p:cNvSpPr>
          <p:nvPr>
            <p:ph type="dt" sz="quarter" idx="10"/>
          </p:nvPr>
        </p:nvSpPr>
        <p:spPr bwMode="auto">
          <a:xfrm>
            <a:off x="8259763" y="4672013"/>
            <a:ext cx="709612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C394AEC0-170D-4CB1-8232-A9F74E3B3270}" type="slidenum">
              <a:rPr lang="ru-RU" sz="1600">
                <a:solidFill>
                  <a:srgbClr val="17375E"/>
                </a:solidFill>
                <a:latin typeface="Arial Narrow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 sz="2000">
              <a:solidFill>
                <a:srgbClr val="17375E"/>
              </a:solidFill>
              <a:latin typeface="Arial Narrow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2425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2" name="TextBox 5"/>
          <p:cNvSpPr txBox="1">
            <a:spLocks noChangeArrowheads="1"/>
          </p:cNvSpPr>
          <p:nvPr/>
        </p:nvSpPr>
        <p:spPr bwMode="auto">
          <a:xfrm>
            <a:off x="6024563" y="511175"/>
            <a:ext cx="3119437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Если после того, как Вы нажали кнопку </a:t>
            </a:r>
            <a:r>
              <a:rPr lang="ru-RU" sz="1400" b="1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«Отправить сообщение»,</a:t>
            </a:r>
            <a:r>
              <a:rPr lang="ru-RU" sz="14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 уведомление об успешной отправке не появилось, однако появилось одно или несколько сообщений с пометкой </a:t>
            </a:r>
            <a:r>
              <a:rPr lang="ru-RU" sz="140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«Ошибка!»</a:t>
            </a:r>
            <a:r>
              <a:rPr lang="ru-RU" sz="14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, значит: </a:t>
            </a:r>
          </a:p>
          <a:p>
            <a:pPr>
              <a:buFontTx/>
              <a:buChar char="-"/>
            </a:pPr>
            <a:r>
              <a:rPr lang="ru-RU" sz="1400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либо не заполнены или неверно заполнены обязательные для заполнения поля, </a:t>
            </a:r>
          </a:p>
          <a:p>
            <a:pPr>
              <a:buFontTx/>
              <a:buChar char="-"/>
            </a:pPr>
            <a:r>
              <a:rPr lang="ru-RU" sz="1400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 либо неверно указан защитный код </a:t>
            </a:r>
            <a:r>
              <a:rPr lang="ru-RU" sz="14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(представлено на рисунке).</a:t>
            </a:r>
          </a:p>
          <a:p>
            <a:endParaRPr lang="ru-RU" sz="1400">
              <a:solidFill>
                <a:srgbClr val="17375E"/>
              </a:solidFill>
              <a:latin typeface="Arial Narrow" pitchFamily="34" charset="0"/>
              <a:cs typeface="Times New Roman" pitchFamily="18" charset="0"/>
            </a:endParaRPr>
          </a:p>
          <a:p>
            <a:r>
              <a:rPr lang="ru-RU" sz="14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Внимательно изучите сообщения об ошибках! </a:t>
            </a:r>
          </a:p>
          <a:p>
            <a:r>
              <a:rPr lang="ru-RU" sz="14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Затем необходимо устранить указанные ошибки, вновь ввести в соответствующее поле защитный код и нажать кнопку </a:t>
            </a:r>
            <a:r>
              <a:rPr lang="ru-RU" sz="1400" b="1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«Отправить сообщение»</a:t>
            </a:r>
            <a:r>
              <a:rPr lang="ru-RU" sz="14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ru-RU" sz="1600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.</a:t>
            </a:r>
          </a:p>
        </p:txBody>
      </p:sp>
      <p:pic>
        <p:nvPicPr>
          <p:cNvPr id="22533" name="Объект 3"/>
          <p:cNvPicPr>
            <a:picLocks noChangeAspect="1"/>
          </p:cNvPicPr>
          <p:nvPr/>
        </p:nvPicPr>
        <p:blipFill>
          <a:blip r:embed="rId3"/>
          <a:srcRect t="1868" b="3452"/>
          <a:stretch>
            <a:fillRect/>
          </a:stretch>
        </p:blipFill>
        <p:spPr bwMode="auto">
          <a:xfrm>
            <a:off x="361950" y="1022350"/>
            <a:ext cx="5597525" cy="336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55588" y="165100"/>
            <a:ext cx="6421437" cy="796925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rgbClr val="17375E"/>
                </a:solidFill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Проверяем отправку</a:t>
            </a:r>
            <a:endParaRPr lang="ru-RU" sz="2800" b="1" dirty="0">
              <a:solidFill>
                <a:srgbClr val="17375E"/>
              </a:solidFill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Дата 3"/>
          <p:cNvSpPr>
            <a:spLocks noGrp="1"/>
          </p:cNvSpPr>
          <p:nvPr>
            <p:ph type="dt" sz="quarter" idx="10"/>
          </p:nvPr>
        </p:nvSpPr>
        <p:spPr bwMode="auto">
          <a:xfrm>
            <a:off x="8259763" y="4672013"/>
            <a:ext cx="709612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E913EE43-9CB8-4F27-9C7D-E8D9408F47C4}" type="slidenum">
              <a:rPr lang="ru-RU" sz="1600">
                <a:solidFill>
                  <a:srgbClr val="17375E"/>
                </a:solidFill>
                <a:latin typeface="Arial Narrow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sz="2000">
              <a:solidFill>
                <a:srgbClr val="17375E"/>
              </a:solidFill>
              <a:latin typeface="Arial Narrow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2425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241300" y="0"/>
            <a:ext cx="5903913" cy="887413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17375E"/>
                </a:solidFill>
                <a:latin typeface="Arial Narrow" pitchFamily="34" charset="0"/>
                <a:ea typeface="+mj-ea"/>
                <a:cs typeface="Times New Roman" panose="02020603050405020304" pitchFamily="18" charset="0"/>
              </a:rPr>
              <a:t>Информация о результатах рассмотрения сообщения</a:t>
            </a:r>
            <a:endParaRPr lang="ru-RU" sz="2000" b="1" dirty="0">
              <a:solidFill>
                <a:srgbClr val="17375E"/>
              </a:solidFill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3557" name="TextBox 5"/>
          <p:cNvSpPr txBox="1">
            <a:spLocks noChangeArrowheads="1"/>
          </p:cNvSpPr>
          <p:nvPr/>
        </p:nvSpPr>
        <p:spPr bwMode="auto">
          <a:xfrm>
            <a:off x="5738813" y="742950"/>
            <a:ext cx="3275012" cy="344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После рассмотрения Вашего заявления, на указанный Вами электронный адрес Вашей почты (в случае, если Вы его указывали), придет сообщение о результатах рассмотрения. </a:t>
            </a:r>
          </a:p>
          <a:p>
            <a:pPr algn="just"/>
            <a:endParaRPr lang="ru-RU">
              <a:solidFill>
                <a:srgbClr val="17375E"/>
              </a:solidFill>
              <a:latin typeface="Arial Narrow" pitchFamily="34" charset="0"/>
              <a:cs typeface="Times New Roman" pitchFamily="18" charset="0"/>
            </a:endParaRPr>
          </a:p>
          <a:p>
            <a:pPr algn="just"/>
            <a:r>
              <a:rPr lang="ru-RU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В случае подтверждения наличия материалов с противоправным контентом </a:t>
            </a:r>
            <a:r>
              <a:rPr lang="ru-RU" b="1">
                <a:solidFill>
                  <a:srgbClr val="00AEEF"/>
                </a:solidFill>
                <a:latin typeface="Arial Narrow" pitchFamily="34" charset="0"/>
                <a:cs typeface="Times New Roman" pitchFamily="18" charset="0"/>
              </a:rPr>
              <a:t>доступ к указанному Вами ресурсу будет ограничен</a:t>
            </a:r>
            <a:r>
              <a:rPr lang="ru-RU">
                <a:solidFill>
                  <a:srgbClr val="17375E"/>
                </a:solidFill>
                <a:latin typeface="Arial Narrow" pitchFamily="34" charset="0"/>
                <a:cs typeface="Times New Roman" pitchFamily="18" charset="0"/>
              </a:rPr>
              <a:t>.</a:t>
            </a:r>
          </a:p>
          <a:p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8" name="Объект 4"/>
          <p:cNvPicPr>
            <a:picLocks noChangeAspect="1"/>
          </p:cNvPicPr>
          <p:nvPr/>
        </p:nvPicPr>
        <p:blipFill>
          <a:blip r:embed="rId3"/>
          <a:srcRect b="54353"/>
          <a:stretch>
            <a:fillRect/>
          </a:stretch>
        </p:blipFill>
        <p:spPr bwMode="auto">
          <a:xfrm>
            <a:off x="271463" y="1452563"/>
            <a:ext cx="5178425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/>
          <p:cNvSpPr txBox="1">
            <a:spLocks noChangeArrowheads="1"/>
          </p:cNvSpPr>
          <p:nvPr/>
        </p:nvSpPr>
        <p:spPr bwMode="auto">
          <a:xfrm>
            <a:off x="957263" y="3065463"/>
            <a:ext cx="7229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17375E"/>
                </a:solidFill>
                <a:latin typeface="Arial Narrow" pitchFamily="34" charset="0"/>
              </a:rPr>
              <a:t>БЛАГОДАРИМ ВАС ЗА АКТИВНУЮ ГРАЖДАНСКУЮ ПОЗИЦИЮ!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781</Words>
  <Application>Microsoft Office PowerPoint</Application>
  <PresentationFormat>Экран (16:9)</PresentationFormat>
  <Paragraphs>76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Calibri</vt:lpstr>
      <vt:lpstr>Arial</vt:lpstr>
      <vt:lpstr>Arial Narrow</vt:lpstr>
      <vt:lpstr>Times New Roman</vt:lpstr>
      <vt:lpstr>Тема Office</vt:lpstr>
      <vt:lpstr>Слайд 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Костиков Павел</dc:creator>
  <cp:lastModifiedBy>kuznecova</cp:lastModifiedBy>
  <cp:revision>71</cp:revision>
  <cp:lastPrinted>2017-03-23T17:46:05Z</cp:lastPrinted>
  <dcterms:created xsi:type="dcterms:W3CDTF">2015-01-29T07:54:40Z</dcterms:created>
  <dcterms:modified xsi:type="dcterms:W3CDTF">2017-04-17T07:16:26Z</dcterms:modified>
</cp:coreProperties>
</file>